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2" r:id="rId5"/>
    <p:sldId id="266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00"/>
    <a:srgbClr val="EE7E7E"/>
    <a:srgbClr val="F5B5B5"/>
    <a:srgbClr val="680000"/>
    <a:srgbClr val="500000"/>
    <a:srgbClr val="FFF2D4"/>
    <a:srgbClr val="F8F8F8"/>
    <a:srgbClr val="363636"/>
    <a:srgbClr val="BABCBE"/>
    <a:srgbClr val="E7D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5132" autoAdjust="0"/>
  </p:normalViewPr>
  <p:slideViewPr>
    <p:cSldViewPr>
      <p:cViewPr varScale="1">
        <p:scale>
          <a:sx n="80" d="100"/>
          <a:sy n="80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96D-2EFB-467A-9E0D-785F48DC469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3D10-395E-42A9-874E-97252B4AE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3D10-395E-42A9-874E-97252B4AEC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6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3D10-395E-42A9-874E-97252B4AEC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6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grayWhite">
          <a:xfrm>
            <a:off x="0" y="0"/>
            <a:ext cx="9144000" cy="6934200"/>
          </a:xfrm>
          <a:prstGeom prst="rect">
            <a:avLst/>
          </a:prstGeom>
          <a:gradFill flip="none" rotWithShape="1">
            <a:gsLst>
              <a:gs pos="47000">
                <a:srgbClr val="6D1F1F"/>
              </a:gs>
              <a:gs pos="0">
                <a:srgbClr val="AF4343"/>
              </a:gs>
              <a:gs pos="72000">
                <a:srgbClr val="320000"/>
              </a:gs>
              <a:gs pos="100000">
                <a:srgbClr val="320000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70152"/>
            <a:ext cx="3315896" cy="641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92875"/>
            <a:ext cx="9144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548315"/>
            <a:ext cx="1601819" cy="30968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527175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Proposed Waiting </a:t>
            </a:r>
            <a:r>
              <a:rPr lang="en-US" sz="4000" smtClean="0"/>
              <a:t>List </a:t>
            </a:r>
            <a:br>
              <a:rPr lang="en-US" sz="4000" smtClean="0"/>
            </a:br>
            <a:r>
              <a:rPr lang="en-US" sz="4000" smtClean="0"/>
              <a:t>Process </a:t>
            </a:r>
            <a:r>
              <a:rPr lang="en-US" sz="4000" dirty="0" smtClean="0"/>
              <a:t>Changes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Transportation Services Advisory Committee</a:t>
            </a:r>
          </a:p>
          <a:p>
            <a:r>
              <a:rPr 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December 7, 2016</a:t>
            </a:r>
            <a:endParaRPr lang="en-US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84238"/>
          </a:xfrm>
        </p:spPr>
        <p:txBody>
          <a:bodyPr>
            <a:no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62" y="1447800"/>
            <a:ext cx="8477137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be transparent and present what is already occurring.</a:t>
            </a:r>
          </a:p>
          <a:p>
            <a:endParaRPr lang="en-US" sz="800" dirty="0" smtClean="0"/>
          </a:p>
          <a:p>
            <a:r>
              <a:rPr lang="en-US" sz="2800" dirty="0" smtClean="0"/>
              <a:t>Present more </a:t>
            </a:r>
            <a:r>
              <a:rPr lang="en-US" sz="2800" dirty="0"/>
              <a:t>realistic expectations </a:t>
            </a:r>
            <a:r>
              <a:rPr lang="en-US" sz="2800" dirty="0" smtClean="0"/>
              <a:t>to </a:t>
            </a:r>
            <a:r>
              <a:rPr lang="en-US" sz="2800" dirty="0"/>
              <a:t>h</a:t>
            </a:r>
            <a:r>
              <a:rPr lang="en-US" sz="2800" dirty="0" smtClean="0"/>
              <a:t>elp customers.</a:t>
            </a:r>
          </a:p>
          <a:p>
            <a:endParaRPr lang="en-US" sz="800" dirty="0"/>
          </a:p>
          <a:p>
            <a:pPr lvl="0"/>
            <a:r>
              <a:rPr lang="en-US" sz="2800" dirty="0"/>
              <a:t>E</a:t>
            </a:r>
            <a:r>
              <a:rPr lang="en-US" sz="2800" dirty="0" smtClean="0"/>
              <a:t>nsure more parking lots are available to new employees year round.</a:t>
            </a:r>
          </a:p>
          <a:p>
            <a:pPr lvl="0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7070" y="6492875"/>
            <a:ext cx="802386" cy="365125"/>
          </a:xfrm>
        </p:spPr>
        <p:txBody>
          <a:bodyPr/>
          <a:lstStyle/>
          <a:p>
            <a:fld id="{BAA51EFD-A89C-42CD-BD03-F1C31F480DA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Customers register for parking/waiting lists during the annual registration period: mid April – mid July.</a:t>
            </a:r>
          </a:p>
          <a:p>
            <a:pPr lvl="1"/>
            <a:r>
              <a:rPr lang="en-US" sz="2400" i="1" dirty="0" smtClean="0"/>
              <a:t>Employees - Months of Service order</a:t>
            </a:r>
          </a:p>
          <a:p>
            <a:pPr lvl="1"/>
            <a:r>
              <a:rPr lang="en-US" sz="2400" i="1" dirty="0" smtClean="0"/>
              <a:t>Students - grade classification</a:t>
            </a:r>
          </a:p>
          <a:p>
            <a:pPr lvl="1"/>
            <a:endParaRPr lang="en-US" sz="800" i="1" dirty="0" smtClean="0"/>
          </a:p>
          <a:p>
            <a:r>
              <a:rPr lang="en-US" sz="2400" dirty="0" smtClean="0"/>
              <a:t>Parking is assigned in late July. Unfulfilled requests are added as waiting lists.</a:t>
            </a:r>
          </a:p>
          <a:p>
            <a:endParaRPr lang="en-US" sz="800" dirty="0" smtClean="0"/>
          </a:p>
          <a:p>
            <a:r>
              <a:rPr lang="en-US" sz="2400" dirty="0" smtClean="0"/>
              <a:t>Beginning August 1, waiting lists open again and new requests from customers go to the bottom of list according to the date they signed up.</a:t>
            </a:r>
          </a:p>
          <a:p>
            <a:endParaRPr lang="en-US" sz="800" dirty="0" smtClean="0"/>
          </a:p>
          <a:p>
            <a:r>
              <a:rPr lang="en-US" sz="2400" dirty="0" smtClean="0"/>
              <a:t>Some DPRs report number of new employees expected.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884238"/>
          </a:xfrm>
        </p:spPr>
        <p:txBody>
          <a:bodyPr>
            <a:noAutofit/>
          </a:bodyPr>
          <a:lstStyle/>
          <a:p>
            <a:r>
              <a:rPr lang="en-US" dirty="0" smtClean="0"/>
              <a:t>Concerns with 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Sets unrealistic expectations by allowing customers to sign up for many waiting list they have no chance of receiving.</a:t>
            </a:r>
          </a:p>
          <a:p>
            <a:endParaRPr lang="en-US" sz="800" dirty="0" smtClean="0"/>
          </a:p>
          <a:p>
            <a:r>
              <a:rPr lang="en-US" sz="2400" dirty="0" smtClean="0"/>
              <a:t>Receive only partial reporting of the number of new employees expected at the beginning of the fall semester.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Lot 50 (ETED)</a:t>
            </a:r>
          </a:p>
          <a:p>
            <a:pPr lvl="1"/>
            <a:r>
              <a:rPr lang="en-US" dirty="0" smtClean="0"/>
              <a:t>2014</a:t>
            </a:r>
          </a:p>
          <a:p>
            <a:pPr lvl="2"/>
            <a:r>
              <a:rPr lang="en-US" dirty="0" smtClean="0"/>
              <a:t>3712 on waiting list after initial assignments</a:t>
            </a:r>
          </a:p>
          <a:p>
            <a:pPr lvl="2"/>
            <a:r>
              <a:rPr lang="en-US" dirty="0" smtClean="0"/>
              <a:t>2244 of them still on waiting list at end of year</a:t>
            </a:r>
          </a:p>
          <a:p>
            <a:pPr lvl="1"/>
            <a:r>
              <a:rPr lang="en-US" dirty="0" smtClean="0"/>
              <a:t>2015</a:t>
            </a:r>
          </a:p>
          <a:p>
            <a:pPr lvl="2"/>
            <a:r>
              <a:rPr lang="en-US" dirty="0" smtClean="0"/>
              <a:t>3911 </a:t>
            </a:r>
            <a:r>
              <a:rPr lang="en-US" dirty="0"/>
              <a:t>on waiting list after initial assignments</a:t>
            </a:r>
          </a:p>
          <a:p>
            <a:pPr lvl="2"/>
            <a:r>
              <a:rPr lang="en-US" dirty="0" smtClean="0"/>
              <a:t>2632 </a:t>
            </a:r>
            <a:r>
              <a:rPr lang="en-US" dirty="0"/>
              <a:t>of them still on waiting list at end of year</a:t>
            </a:r>
          </a:p>
          <a:p>
            <a:pPr marL="114300" indent="0">
              <a:buNone/>
            </a:pPr>
            <a:r>
              <a:rPr lang="en-US" dirty="0" smtClean="0"/>
              <a:t>Lot 23 (Chemistry)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2014</a:t>
            </a:r>
          </a:p>
          <a:p>
            <a:pPr lvl="2"/>
            <a:r>
              <a:rPr lang="en-US" dirty="0" smtClean="0"/>
              <a:t>28 </a:t>
            </a:r>
            <a:r>
              <a:rPr lang="en-US" dirty="0"/>
              <a:t>on waiting list after initial assignments</a:t>
            </a:r>
          </a:p>
          <a:p>
            <a:pPr lvl="2"/>
            <a:r>
              <a:rPr lang="en-US" dirty="0" smtClean="0"/>
              <a:t>23 </a:t>
            </a:r>
            <a:r>
              <a:rPr lang="en-US" dirty="0"/>
              <a:t>of them still on waiting list at end of year</a:t>
            </a:r>
          </a:p>
          <a:p>
            <a:pPr lvl="1"/>
            <a:r>
              <a:rPr lang="en-US" dirty="0"/>
              <a:t>2015</a:t>
            </a:r>
          </a:p>
          <a:p>
            <a:pPr lvl="2"/>
            <a:r>
              <a:rPr lang="en-US" dirty="0" smtClean="0"/>
              <a:t>47 </a:t>
            </a:r>
            <a:r>
              <a:rPr lang="en-US" dirty="0"/>
              <a:t>on waiting list after initial assignments</a:t>
            </a:r>
          </a:p>
          <a:p>
            <a:pPr lvl="2"/>
            <a:r>
              <a:rPr lang="en-US" dirty="0" smtClean="0"/>
              <a:t>33 </a:t>
            </a:r>
            <a:r>
              <a:rPr lang="en-US" dirty="0"/>
              <a:t>of them still on waiting list at end of year</a:t>
            </a:r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5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37" y="-4898"/>
            <a:ext cx="8416605" cy="64793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71800" y="2971800"/>
            <a:ext cx="304800" cy="1524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3048000"/>
            <a:ext cx="473240" cy="3810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0" y="3505200"/>
            <a:ext cx="304800" cy="1524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62796" y="3657600"/>
            <a:ext cx="304800" cy="210105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15196" y="3962400"/>
            <a:ext cx="304800" cy="2286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22098" y="3753035"/>
            <a:ext cx="304800" cy="1524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3788062"/>
            <a:ext cx="304800" cy="285565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28377" y="4687496"/>
            <a:ext cx="304800" cy="1524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62400" y="4572000"/>
            <a:ext cx="304800" cy="2286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5800" y="4687496"/>
            <a:ext cx="304800" cy="3048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52600" y="5334000"/>
            <a:ext cx="304800" cy="236738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05400" y="3505200"/>
            <a:ext cx="457200" cy="685799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61382" y="3581400"/>
            <a:ext cx="339418" cy="206661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57800" y="5677498"/>
            <a:ext cx="304800" cy="266102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4027" y="4073627"/>
            <a:ext cx="441639" cy="22638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56120" y="5181600"/>
            <a:ext cx="452736" cy="3048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00600" y="5181600"/>
            <a:ext cx="228600" cy="420295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95864" y="3657600"/>
            <a:ext cx="452736" cy="304800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78263" y="5601894"/>
            <a:ext cx="394176" cy="341706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5943600"/>
            <a:ext cx="609599" cy="393294"/>
          </a:xfrm>
          <a:prstGeom prst="ellipse">
            <a:avLst/>
          </a:prstGeom>
          <a:noFill/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33800" y="2889508"/>
            <a:ext cx="228600" cy="15849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5696" y="3276600"/>
            <a:ext cx="175704" cy="152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3771900" y="3174193"/>
            <a:ext cx="266700" cy="27674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4191908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605164" y="3849949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41820" y="4148486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81700" y="4128362"/>
            <a:ext cx="228600" cy="23972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799" y="3962399"/>
            <a:ext cx="232299" cy="18608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97713" y="4315167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004781" y="4368088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36571" y="3989987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186104" y="4017317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004780" y="4767395"/>
            <a:ext cx="228601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36571" y="4763696"/>
            <a:ext cx="168209" cy="1377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96000" y="4762096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67400" y="4684406"/>
            <a:ext cx="228600" cy="42381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670420" y="4498576"/>
            <a:ext cx="228600" cy="2249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008856" y="5795210"/>
            <a:ext cx="201444" cy="1232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257169" y="5903308"/>
            <a:ext cx="184651" cy="2313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Turn off full waiting lists after registration.</a:t>
            </a:r>
          </a:p>
          <a:p>
            <a:endParaRPr lang="en-US" sz="800" dirty="0" smtClean="0"/>
          </a:p>
          <a:p>
            <a:r>
              <a:rPr lang="en-US" sz="2400" dirty="0" smtClean="0"/>
              <a:t>Strive to have student </a:t>
            </a:r>
            <a:r>
              <a:rPr lang="en-US" sz="2400" dirty="0"/>
              <a:t>lots available </a:t>
            </a:r>
            <a:r>
              <a:rPr lang="en-US" sz="2400" dirty="0" smtClean="0"/>
              <a:t>year-round </a:t>
            </a:r>
            <a:r>
              <a:rPr lang="en-US" sz="2400" dirty="0"/>
              <a:t>to new </a:t>
            </a:r>
            <a:r>
              <a:rPr lang="en-US" sz="2400" dirty="0" smtClean="0"/>
              <a:t>employees. </a:t>
            </a:r>
          </a:p>
          <a:p>
            <a:endParaRPr lang="en-US" sz="800" dirty="0" smtClean="0"/>
          </a:p>
          <a:p>
            <a:r>
              <a:rPr lang="en-US" sz="2400" dirty="0" smtClean="0"/>
              <a:t>NOTE: We already have a process in place to assign permanently disabled customers and executive leadership into lots even with full waiting lists.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Questions?</a:t>
            </a:r>
          </a:p>
          <a:p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846DBD0-3718-4F60-B10C-1845BE15B178}" vid="{7175CC4B-FE8D-487A-BF70-F88AFE3840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TStemplate2</Template>
  <TotalTime>967</TotalTime>
  <Words>310</Words>
  <Application>Microsoft Office PowerPoint</Application>
  <PresentationFormat>On-screen Show (4:3)</PresentationFormat>
  <Paragraphs>55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TStemplate</vt:lpstr>
      <vt:lpstr>Proposed Waiting List  Process Changes</vt:lpstr>
      <vt:lpstr>Goals</vt:lpstr>
      <vt:lpstr>Current Process</vt:lpstr>
      <vt:lpstr>Concerns with Current Process</vt:lpstr>
      <vt:lpstr>Examples</vt:lpstr>
      <vt:lpstr>PowerPoint Presentation</vt:lpstr>
      <vt:lpstr>Proposed Changes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Waiting List Changes</dc:title>
  <dc:creator>Kucera, Therese A.</dc:creator>
  <cp:lastModifiedBy>Hoffmann, Debbie</cp:lastModifiedBy>
  <cp:revision>31</cp:revision>
  <dcterms:created xsi:type="dcterms:W3CDTF">2016-12-01T15:06:02Z</dcterms:created>
  <dcterms:modified xsi:type="dcterms:W3CDTF">2016-12-07T16:13:22Z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1680223050</vt:i4>
  </property>
  <property fmtid="{D5CDD505-2E9C-101B-9397-08002B2CF9AE}" pid="3" name="_NewReviewCycle">
    <vt:lpwstr/>
  </property>
  <property fmtid="{D5CDD505-2E9C-101B-9397-08002B2CF9AE}" pid="4" name="_EmailSubject">
    <vt:lpwstr>New Presentation needs to replace old</vt:lpwstr>
  </property>
  <property fmtid="{D5CDD505-2E9C-101B-9397-08002B2CF9AE}" pid="5" name="_AuthorEmail">
    <vt:lpwstr>alegare@tamu.edu</vt:lpwstr>
  </property>
  <property fmtid="{D5CDD505-2E9C-101B-9397-08002B2CF9AE}" pid="6" name="_AuthorEmailDisplayName">
    <vt:lpwstr>LeGare, Anne P</vt:lpwstr>
  </property>
  <property fmtid="{D5CDD505-2E9C-101B-9397-08002B2CF9AE}" pid="7" name="_PreviousAdHocReviewCycleID">
    <vt:i4>-797331957</vt:i4>
  </property>
</Properties>
</file>