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notesMasterIdLst>
    <p:notesMasterId r:id="rId16"/>
  </p:notesMasterIdLst>
  <p:sldIdLst>
    <p:sldId id="273" r:id="rId4"/>
    <p:sldId id="265" r:id="rId5"/>
    <p:sldId id="266" r:id="rId6"/>
    <p:sldId id="269" r:id="rId7"/>
    <p:sldId id="274" r:id="rId8"/>
    <p:sldId id="270" r:id="rId9"/>
    <p:sldId id="267" r:id="rId10"/>
    <p:sldId id="268" r:id="rId11"/>
    <p:sldId id="275" r:id="rId12"/>
    <p:sldId id="279" r:id="rId13"/>
    <p:sldId id="271" r:id="rId14"/>
    <p:sldId id="272" r:id="rId15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112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1650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1"/>
            <a:ext cx="3041650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EDC2B277-EFA7-446B-A5F8-9A74F8A1422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9201"/>
            <a:ext cx="3041650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1"/>
            <a:ext cx="3041650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FA0F778E-8DAB-4654-B899-1650FED75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8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84825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8">
              <a:defRPr/>
            </a:pPr>
            <a:fld id="{62FF8D47-F1FC-1C48-ACC5-7541110898B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308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718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0130-2323-4A08-8B39-92E12B838DB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B744-9E81-4A32-A1BD-192D2BD4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4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0130-2323-4A08-8B39-92E12B838DB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B744-9E81-4A32-A1BD-192D2BD4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3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0130-2323-4A08-8B39-92E12B838DB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B744-9E81-4A32-A1BD-192D2BD4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3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44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23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95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998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15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6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54127"/>
            <a:ext cx="10363200" cy="14700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099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0B5-A583-A142-812B-5383A454C2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699-2082-C242-A1E1-2755F49E4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90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0B5-A583-A142-812B-5383A454C2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699-2082-C242-A1E1-2755F49E4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7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0130-2323-4A08-8B39-92E12B838DB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B744-9E81-4A32-A1BD-192D2BD4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7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220072" cy="70820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0800000">
            <a:off x="0" y="946360"/>
            <a:ext cx="12220072" cy="22253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0"/>
                  <a:alpha val="21000"/>
                </a:schemeClr>
              </a:gs>
              <a:gs pos="0">
                <a:schemeClr val="tx1">
                  <a:alpha val="21000"/>
                </a:schemeClr>
              </a:gs>
              <a:gs pos="100000">
                <a:schemeClr val="tx1">
                  <a:alpha val="21000"/>
                </a:schemeClr>
              </a:gs>
            </a:gsLst>
            <a:lin ang="162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172903"/>
            <a:ext cx="10363200" cy="8567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88048"/>
            <a:ext cx="10363200" cy="55142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0B5-A583-A142-812B-5383A454C2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699-2082-C242-A1E1-2755F49E4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96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0B5-A583-A142-812B-5383A454C2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699-2082-C242-A1E1-2755F49E4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86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0B5-A583-A142-812B-5383A454C2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699-2082-C242-A1E1-2755F49E4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90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0B5-A583-A142-812B-5383A454C2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699-2082-C242-A1E1-2755F49E4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29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0B5-A583-A142-812B-5383A454C2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699-2082-C242-A1E1-2755F49E4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02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0B5-A583-A142-812B-5383A454C2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699-2082-C242-A1E1-2755F49E4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40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0B5-A583-A142-812B-5383A454C2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699-2082-C242-A1E1-2755F49E4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60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0B5-A583-A142-812B-5383A454C2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699-2082-C242-A1E1-2755F49E4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93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0B5-A583-A142-812B-5383A454C2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7699-2082-C242-A1E1-2755F49E4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0130-2323-4A08-8B39-92E12B838DB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B744-9E81-4A32-A1BD-192D2BD4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1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0130-2323-4A08-8B39-92E12B838DB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B744-9E81-4A32-A1BD-192D2BD4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0130-2323-4A08-8B39-92E12B838DB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B744-9E81-4A32-A1BD-192D2BD4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1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0130-2323-4A08-8B39-92E12B838DB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B744-9E81-4A32-A1BD-192D2BD4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0130-2323-4A08-8B39-92E12B838DB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B744-9E81-4A32-A1BD-192D2BD4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9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0130-2323-4A08-8B39-92E12B838DB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B744-9E81-4A32-A1BD-192D2BD4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3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0130-2323-4A08-8B39-92E12B838DB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DB744-9E81-4A32-A1BD-192D2BD4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6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00130-2323-4A08-8B39-92E12B838DBC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DB744-9E81-4A32-A1BD-192D2BD4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hape 638"/>
          <p:cNvSpPr/>
          <p:nvPr/>
        </p:nvSpPr>
        <p:spPr>
          <a:xfrm flipV="1">
            <a:off x="8240488" y="6557108"/>
            <a:ext cx="3951513" cy="30089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Shape 638"/>
          <p:cNvSpPr/>
          <p:nvPr/>
        </p:nvSpPr>
        <p:spPr>
          <a:xfrm>
            <a:off x="-1" y="848942"/>
            <a:ext cx="8649025" cy="34925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" y="23447"/>
            <a:ext cx="3636760" cy="802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40486" y="6557108"/>
            <a:ext cx="163284" cy="309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8899068" y="6522889"/>
            <a:ext cx="279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>
                    <a:lumMod val="95000"/>
                  </a:schemeClr>
                </a:solidFill>
                <a:latin typeface="Tungsten Light" pitchFamily="50" charset="0"/>
              </a:rPr>
              <a:t>TRANSPORT.TAMU.EDU</a:t>
            </a:r>
            <a:endParaRPr lang="en-US" sz="1800" b="1" dirty="0">
              <a:solidFill>
                <a:schemeClr val="bg1">
                  <a:lumMod val="95000"/>
                </a:schemeClr>
              </a:solidFill>
              <a:latin typeface="Tungsten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4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1F95D0B5-A583-A142-812B-5383A454C2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5/2/2018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EAB77699-2082-C242-A1E1-2755F49E4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5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bg1">
              <a:lumMod val="65000"/>
            </a:schemeClr>
          </a:solidFill>
          <a:latin typeface="Arial"/>
          <a:ea typeface="+mj-ea"/>
          <a:cs typeface="Arial"/>
        </a:defRPr>
      </a:lvl1pPr>
    </p:titleStyle>
    <p:bodyStyle>
      <a:lvl1pPr marL="0" indent="0" algn="r" defTabSz="342892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/>
          </a:solidFill>
          <a:latin typeface="Arial"/>
          <a:ea typeface="+mn-ea"/>
          <a:cs typeface="Arial"/>
        </a:defRPr>
      </a:lvl1pPr>
      <a:lvl2pPr marL="342892" indent="0" algn="r" defTabSz="342892" rtl="0" eaLnBrk="1" latinLnBrk="0" hangingPunct="1">
        <a:spcBef>
          <a:spcPct val="20000"/>
        </a:spcBef>
        <a:buFont typeface="Arial"/>
        <a:buNone/>
        <a:defRPr sz="2100" kern="1200">
          <a:solidFill>
            <a:schemeClr val="bg1"/>
          </a:solidFill>
          <a:latin typeface="Arial"/>
          <a:ea typeface="+mn-ea"/>
          <a:cs typeface="Arial"/>
        </a:defRPr>
      </a:lvl2pPr>
      <a:lvl3pPr marL="685783" indent="0" algn="r" defTabSz="342892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bg1"/>
          </a:solidFill>
          <a:latin typeface="Arial"/>
          <a:ea typeface="+mn-ea"/>
          <a:cs typeface="Arial"/>
        </a:defRPr>
      </a:lvl3pPr>
      <a:lvl4pPr marL="1028675" indent="0" algn="r" defTabSz="342892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bg1"/>
          </a:solidFill>
          <a:latin typeface="Arial"/>
          <a:ea typeface="+mn-ea"/>
          <a:cs typeface="Arial"/>
        </a:defRPr>
      </a:lvl4pPr>
      <a:lvl5pPr marL="1371566" indent="0" algn="r" defTabSz="342892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bg1"/>
          </a:solidFill>
          <a:latin typeface="Arial"/>
          <a:ea typeface="+mn-ea"/>
          <a:cs typeface="Arial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529" y="197971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Two “Typical” 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Aggie Days in </a:t>
            </a:r>
            <a:r>
              <a:rPr lang="en-US" sz="5400" b="1" dirty="0" smtClean="0">
                <a:solidFill>
                  <a:schemeClr val="bg1"/>
                </a:solidFill>
              </a:rPr>
              <a:t>One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widescreen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409" y="3671369"/>
            <a:ext cx="8724123" cy="31866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26502" y="1757739"/>
            <a:ext cx="85030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Want to meet with us?     Let us know what you think!     Talk to us!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Tim Lomax</a:t>
            </a:r>
            <a:r>
              <a:rPr lang="en-US" sz="2400" dirty="0" smtClean="0">
                <a:solidFill>
                  <a:schemeClr val="bg2"/>
                </a:solidFill>
              </a:rPr>
              <a:t>, t-lomax@tamu.edu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Madison Metsker-Galarza</a:t>
            </a:r>
            <a:r>
              <a:rPr lang="en-US" sz="2400" dirty="0" smtClean="0">
                <a:solidFill>
                  <a:schemeClr val="bg2"/>
                </a:solidFill>
              </a:rPr>
              <a:t>, m-metsker-galarza@tti.tamu.edu  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Texas </a:t>
            </a:r>
            <a:r>
              <a:rPr lang="en-US" sz="2400" dirty="0">
                <a:solidFill>
                  <a:schemeClr val="bg2"/>
                </a:solidFill>
              </a:rPr>
              <a:t>A&amp;M Transportation Institute </a:t>
            </a:r>
          </a:p>
        </p:txBody>
      </p:sp>
      <p:pic>
        <p:nvPicPr>
          <p:cNvPr id="3074" name="Picture 2" descr="Image result for tamu lecture h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15" y="3671368"/>
            <a:ext cx="4876800" cy="318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6678015" y="3671367"/>
            <a:ext cx="0" cy="3186632"/>
          </a:xfrm>
          <a:prstGeom prst="line">
            <a:avLst/>
          </a:prstGeom>
          <a:ln w="279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1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626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816"/>
            <a:ext cx="12192000" cy="1677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03" y="262545"/>
            <a:ext cx="386791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GameThursday</a:t>
            </a:r>
            <a:r>
              <a:rPr lang="en-US" sz="4000" b="1" dirty="0" smtClean="0">
                <a:solidFill>
                  <a:schemeClr val="bg1"/>
                </a:solidFill>
              </a:rPr>
              <a:t> Parking - Clear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35" y="137854"/>
            <a:ext cx="8567566" cy="662039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94575" y="2040420"/>
            <a:ext cx="3224266" cy="4308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 smtClean="0"/>
              <a:t>Parking lots will ‘</a:t>
            </a:r>
            <a:r>
              <a:rPr lang="en-US" dirty="0" smtClean="0"/>
              <a:t>breathe’ </a:t>
            </a:r>
            <a:r>
              <a:rPr lang="en-US" dirty="0" smtClean="0"/>
              <a:t>– can park but may see additional vehicles.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Vehicles </a:t>
            </a:r>
            <a:r>
              <a:rPr lang="en-US" dirty="0" smtClean="0"/>
              <a:t>in </a:t>
            </a:r>
            <a:r>
              <a:rPr lang="en-US" dirty="0" smtClean="0"/>
              <a:t>yellow lots (after 2:30) may be </a:t>
            </a:r>
            <a:r>
              <a:rPr lang="en-US" dirty="0" smtClean="0"/>
              <a:t>moved </a:t>
            </a:r>
            <a:r>
              <a:rPr lang="en-US" dirty="0" smtClean="0"/>
              <a:t>to accommodate </a:t>
            </a:r>
            <a:r>
              <a:rPr lang="en-US" dirty="0" smtClean="0"/>
              <a:t>reserved space needs.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20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626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65"/>
            <a:ext cx="12192000" cy="1677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11" y="381247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How Do We Engage Your Community?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smtClean="0"/>
              <a:t>Instagram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Snapchat? “Just an Idea”</a:t>
            </a:r>
          </a:p>
          <a:p>
            <a:r>
              <a:rPr lang="en-US" dirty="0" smtClean="0"/>
              <a:t>TAMU Mobile app</a:t>
            </a:r>
          </a:p>
          <a:p>
            <a:r>
              <a:rPr lang="en-US" dirty="0" smtClean="0"/>
              <a:t>Destination Aggieland app</a:t>
            </a:r>
          </a:p>
          <a:p>
            <a:r>
              <a:rPr lang="en-US" dirty="0"/>
              <a:t>Transportation Services, 12</a:t>
            </a:r>
            <a:r>
              <a:rPr lang="en-US" baseline="30000" dirty="0"/>
              <a:t>th</a:t>
            </a:r>
            <a:r>
              <a:rPr lang="en-US" dirty="0"/>
              <a:t> Man, and Athletics website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91" y="1435029"/>
            <a:ext cx="2151873" cy="3825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62"/>
          <a:stretch/>
        </p:blipFill>
        <p:spPr>
          <a:xfrm>
            <a:off x="9264053" y="-2406"/>
            <a:ext cx="2927947" cy="3656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553" y="3253882"/>
            <a:ext cx="2027316" cy="3604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5637" y="2614334"/>
            <a:ext cx="1882303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626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65"/>
            <a:ext cx="12192000" cy="1677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Let’s Talk!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9895"/>
            <a:ext cx="10515600" cy="4351338"/>
          </a:xfrm>
        </p:spPr>
        <p:txBody>
          <a:bodyPr/>
          <a:lstStyle/>
          <a:p>
            <a:r>
              <a:rPr lang="en-US" dirty="0" smtClean="0"/>
              <a:t>Parking</a:t>
            </a:r>
          </a:p>
          <a:p>
            <a:r>
              <a:rPr lang="en-US" dirty="0" smtClean="0"/>
              <a:t>Travel Options</a:t>
            </a:r>
          </a:p>
          <a:p>
            <a:r>
              <a:rPr lang="en-US" dirty="0" smtClean="0"/>
              <a:t>Trip Planning </a:t>
            </a:r>
          </a:p>
          <a:p>
            <a:r>
              <a:rPr lang="en-US" dirty="0" smtClean="0"/>
              <a:t>Engagement </a:t>
            </a:r>
          </a:p>
          <a:p>
            <a:r>
              <a:rPr lang="en-US" dirty="0" smtClean="0"/>
              <a:t>What did we miss?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71448" y="3868639"/>
            <a:ext cx="4730620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Tim </a:t>
            </a:r>
            <a:r>
              <a:rPr lang="en-US" sz="2400" b="1" dirty="0" smtClean="0"/>
              <a:t>Lomax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t-lomax@tamu.edu</a:t>
            </a:r>
            <a:endParaRPr lang="en-US" sz="2400" dirty="0"/>
          </a:p>
          <a:p>
            <a:pPr algn="ctr"/>
            <a:r>
              <a:rPr lang="en-US" sz="2400" b="1" dirty="0"/>
              <a:t>Madison </a:t>
            </a:r>
            <a:r>
              <a:rPr lang="en-US" sz="2400" b="1" dirty="0" smtClean="0"/>
              <a:t>Metsker-Galarza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m-metsker-galarza@tti.tamu.edu</a:t>
            </a:r>
          </a:p>
          <a:p>
            <a:pPr algn="ctr"/>
            <a:r>
              <a:rPr lang="en-US" sz="2400" dirty="0" smtClean="0"/>
              <a:t>Texas </a:t>
            </a:r>
            <a:r>
              <a:rPr lang="en-US" sz="2400" dirty="0"/>
              <a:t>A&amp;M Transportation </a:t>
            </a:r>
            <a:r>
              <a:rPr lang="en-US" sz="2400" dirty="0" smtClean="0"/>
              <a:t>Institute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16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626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65"/>
            <a:ext cx="12192000" cy="1677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How Do WE </a:t>
            </a:r>
            <a:r>
              <a:rPr lang="en-US" sz="5400" b="1" dirty="0">
                <a:solidFill>
                  <a:schemeClr val="bg1"/>
                </a:solidFill>
              </a:rPr>
              <a:t>A</a:t>
            </a:r>
            <a:r>
              <a:rPr lang="en-US" sz="5400" b="1" dirty="0" smtClean="0">
                <a:solidFill>
                  <a:schemeClr val="bg1"/>
                </a:solidFill>
              </a:rPr>
              <a:t>ccomplish This? 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WANT professors to teach class – its why we’re here.</a:t>
            </a:r>
          </a:p>
          <a:p>
            <a:r>
              <a:rPr lang="en-US" dirty="0" smtClean="0"/>
              <a:t>We WANT students </a:t>
            </a:r>
            <a:r>
              <a:rPr lang="en-US" dirty="0"/>
              <a:t>to go to class – </a:t>
            </a:r>
            <a:r>
              <a:rPr lang="en-US" dirty="0" smtClean="0"/>
              <a:t>its why they’re here. </a:t>
            </a:r>
            <a:endParaRPr lang="en-US" dirty="0"/>
          </a:p>
          <a:p>
            <a:r>
              <a:rPr lang="en-US" dirty="0" smtClean="0"/>
              <a:t>We WANT fans to come to the game.</a:t>
            </a:r>
          </a:p>
          <a:p>
            <a:r>
              <a:rPr lang="en-US" dirty="0" smtClean="0"/>
              <a:t>Our approach: Help us, Help you  </a:t>
            </a:r>
          </a:p>
          <a:p>
            <a:pPr lvl="1"/>
            <a:r>
              <a:rPr lang="en-US" dirty="0" smtClean="0"/>
              <a:t>Plan ahead, Know your options </a:t>
            </a:r>
          </a:p>
          <a:p>
            <a:pPr lvl="1"/>
            <a:r>
              <a:rPr lang="en-US" dirty="0" smtClean="0"/>
              <a:t>Don’t try to find a “hole” in the system – be part of the solution. </a:t>
            </a:r>
          </a:p>
          <a:p>
            <a:r>
              <a:rPr lang="en-US" dirty="0" smtClean="0"/>
              <a:t>We need to communicate early and often – one united message.</a:t>
            </a:r>
          </a:p>
          <a:p>
            <a:pPr lvl="1"/>
            <a:r>
              <a:rPr lang="en-US" dirty="0" smtClean="0"/>
              <a:t>How do you want us to engage your community? </a:t>
            </a:r>
          </a:p>
          <a:p>
            <a:r>
              <a:rPr lang="en-US" dirty="0" smtClean="0"/>
              <a:t>Flexibility will be key – this will not be a normal day.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21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12" y="1339228"/>
            <a:ext cx="9774375" cy="5467386"/>
          </a:xfrm>
          <a:prstGeom prst="rect">
            <a:avLst/>
          </a:prstGeom>
        </p:spPr>
      </p:pic>
      <p:pic>
        <p:nvPicPr>
          <p:cNvPr id="13" name="Snagit_PPT626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65"/>
            <a:ext cx="12192000" cy="1215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6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What Do “Two Typical Days in One” </a:t>
            </a:r>
            <a:r>
              <a:rPr lang="en-US" b="1" dirty="0">
                <a:solidFill>
                  <a:schemeClr val="bg1"/>
                </a:solidFill>
              </a:rPr>
              <a:t>L</a:t>
            </a:r>
            <a:r>
              <a:rPr lang="en-US" b="1" dirty="0" smtClean="0">
                <a:solidFill>
                  <a:schemeClr val="bg1"/>
                </a:solidFill>
              </a:rPr>
              <a:t>ook Like?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824277">
            <a:off x="9047130" y="2115062"/>
            <a:ext cx="280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DRAFT DATA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68" y="1547042"/>
            <a:ext cx="9391464" cy="5177953"/>
          </a:xfrm>
          <a:prstGeom prst="rect">
            <a:avLst/>
          </a:prstGeom>
        </p:spPr>
      </p:pic>
      <p:pic>
        <p:nvPicPr>
          <p:cNvPr id="22" name="Snagit_PPT626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66"/>
            <a:ext cx="12192000" cy="1386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93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What Does a Typical Thursday Look Like After 3:35?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817043">
            <a:off x="8896583" y="2063738"/>
            <a:ext cx="280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DRAFT DATA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002" y="1418227"/>
            <a:ext cx="8913056" cy="5328458"/>
          </a:xfrm>
          <a:prstGeom prst="rect">
            <a:avLst/>
          </a:prstGeom>
        </p:spPr>
      </p:pic>
      <p:pic>
        <p:nvPicPr>
          <p:cNvPr id="22" name="Snagit_PPT626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66"/>
            <a:ext cx="12192000" cy="1386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87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What Does a Typical Thursday Look Like After 3:35?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082855">
            <a:off x="8706481" y="1831345"/>
            <a:ext cx="280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DRAFT DATA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626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65"/>
            <a:ext cx="12192000" cy="1677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Know Your Options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</a:t>
            </a:r>
          </a:p>
          <a:p>
            <a:r>
              <a:rPr lang="en-US" dirty="0" err="1" smtClean="0"/>
              <a:t>ofo</a:t>
            </a:r>
            <a:r>
              <a:rPr lang="en-US" dirty="0" smtClean="0"/>
              <a:t> – Bike Share</a:t>
            </a:r>
          </a:p>
          <a:p>
            <a:r>
              <a:rPr lang="en-US" dirty="0" smtClean="0"/>
              <a:t>Walking </a:t>
            </a:r>
          </a:p>
          <a:p>
            <a:r>
              <a:rPr lang="en-US" dirty="0" smtClean="0"/>
              <a:t>Biking </a:t>
            </a:r>
          </a:p>
          <a:p>
            <a:r>
              <a:rPr lang="en-US" dirty="0" smtClean="0"/>
              <a:t>Uber/Lyft </a:t>
            </a:r>
          </a:p>
          <a:p>
            <a:r>
              <a:rPr lang="en-US" dirty="0" smtClean="0"/>
              <a:t>Carpool</a:t>
            </a:r>
          </a:p>
          <a:p>
            <a:r>
              <a:rPr lang="en-US" dirty="0" err="1" smtClean="0"/>
              <a:t>Gameday</a:t>
            </a:r>
            <a:r>
              <a:rPr lang="en-US" dirty="0" smtClean="0"/>
              <a:t> Locker “</a:t>
            </a:r>
            <a:r>
              <a:rPr lang="en-US" i="1" dirty="0" smtClean="0"/>
              <a:t>Just an Idea</a:t>
            </a:r>
            <a:r>
              <a:rPr lang="en-US" dirty="0" smtClean="0"/>
              <a:t>” </a:t>
            </a:r>
          </a:p>
          <a:p>
            <a:pPr marL="0" indent="0" algn="ctr">
              <a:buNone/>
            </a:pPr>
            <a:r>
              <a:rPr lang="en-US" sz="3200" i="1" dirty="0" smtClean="0"/>
              <a:t>Park Once for the Whole Day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484">
            <a:off x="5722011" y="1815418"/>
            <a:ext cx="1739986" cy="3093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021" y="2042148"/>
            <a:ext cx="3775053" cy="1116758"/>
          </a:xfrm>
          <a:prstGeom prst="rect">
            <a:avLst/>
          </a:prstGeom>
        </p:spPr>
      </p:pic>
      <p:pic>
        <p:nvPicPr>
          <p:cNvPr id="2052" name="Picture 4" descr="Image result for ofo tam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49" y="3158906"/>
            <a:ext cx="2952765" cy="218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nagit_PPT626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65"/>
            <a:ext cx="12192000" cy="1677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9394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What Does Tailgating Look Like?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9942" y="2118591"/>
            <a:ext cx="2500605" cy="3913649"/>
          </a:xfrm>
        </p:spPr>
        <p:txBody>
          <a:bodyPr/>
          <a:lstStyle/>
          <a:p>
            <a:r>
              <a:rPr lang="en-US" dirty="0" smtClean="0"/>
              <a:t>Can load-in 7:00 pm Wednesday.</a:t>
            </a:r>
          </a:p>
          <a:p>
            <a:r>
              <a:rPr lang="en-US" dirty="0" smtClean="0"/>
              <a:t>Can tailgate at 6:00 am on </a:t>
            </a:r>
            <a:r>
              <a:rPr lang="en-US" dirty="0" err="1" smtClean="0"/>
              <a:t>gameday</a:t>
            </a:r>
            <a:r>
              <a:rPr lang="en-US" dirty="0" smtClean="0"/>
              <a:t> BUT </a:t>
            </a:r>
          </a:p>
          <a:p>
            <a:r>
              <a:rPr lang="en-US" dirty="0" smtClean="0"/>
              <a:t>Can’t park near tailgates until 4:30 pm.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81" y="1215066"/>
            <a:ext cx="8457973" cy="5642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8932165">
            <a:off x="538495" y="2217463"/>
            <a:ext cx="28085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DRAFT IDEAS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nagit_PPT626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66"/>
            <a:ext cx="12192000" cy="1361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825" y="4931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What </a:t>
            </a:r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en-US" b="1" dirty="0" smtClean="0">
                <a:solidFill>
                  <a:schemeClr val="bg1"/>
                </a:solidFill>
              </a:rPr>
              <a:t>oes </a:t>
            </a:r>
            <a:r>
              <a:rPr lang="en-US" b="1" dirty="0" err="1" smtClean="0">
                <a:solidFill>
                  <a:schemeClr val="bg1"/>
                </a:solidFill>
              </a:rPr>
              <a:t>GameTime</a:t>
            </a:r>
            <a:r>
              <a:rPr lang="en-US" b="1" dirty="0" smtClean="0">
                <a:solidFill>
                  <a:schemeClr val="bg1"/>
                </a:solidFill>
              </a:rPr>
              <a:t> Parking Look Like?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169" y="1410529"/>
            <a:ext cx="8435571" cy="548312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8277" y="1421671"/>
            <a:ext cx="3607587" cy="1200329"/>
            <a:chOff x="4223142" y="1490203"/>
            <a:chExt cx="3607587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4223142" y="1490203"/>
              <a:ext cx="3607587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 </a:t>
              </a:r>
              <a:r>
                <a:rPr lang="en-US" b="1" dirty="0" smtClean="0"/>
                <a:t>   Yellow = 12</a:t>
              </a:r>
              <a:r>
                <a:rPr lang="en-US" b="1" baseline="30000" dirty="0" smtClean="0"/>
                <a:t>th</a:t>
              </a:r>
              <a:r>
                <a:rPr lang="en-US" b="1" dirty="0" smtClean="0"/>
                <a:t> Man            10,000</a:t>
              </a:r>
            </a:p>
            <a:p>
              <a:r>
                <a:rPr lang="en-US" b="1" dirty="0" smtClean="0"/>
                <a:t>    Red = Dorm &amp; Small      Not Used</a:t>
              </a:r>
            </a:p>
            <a:p>
              <a:r>
                <a:rPr lang="en-US" b="1" dirty="0" smtClean="0"/>
                <a:t>    Green  = Pay                        5,000</a:t>
              </a:r>
            </a:p>
            <a:p>
              <a:r>
                <a:rPr lang="en-US" b="1" dirty="0" smtClean="0"/>
                <a:t>    Maroon = A&amp;M Permit     5,000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23142" y="1490203"/>
              <a:ext cx="256574" cy="27552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23142" y="1771197"/>
              <a:ext cx="256574" cy="27552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23142" y="2066441"/>
              <a:ext cx="256574" cy="27552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23142" y="2341966"/>
              <a:ext cx="256574" cy="275525"/>
            </a:xfrm>
            <a:prstGeom prst="rect">
              <a:avLst/>
            </a:prstGeom>
            <a:solidFill>
              <a:srgbClr val="990033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30" y="2878491"/>
            <a:ext cx="4115442" cy="38880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53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626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816"/>
            <a:ext cx="12192000" cy="1677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6682" y="225971"/>
            <a:ext cx="386791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GameThursday</a:t>
            </a:r>
            <a:r>
              <a:rPr lang="en-US" sz="4000" b="1" dirty="0" smtClean="0">
                <a:solidFill>
                  <a:schemeClr val="bg1"/>
                </a:solidFill>
              </a:rPr>
              <a:t> Parking - Capture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30" y="159469"/>
            <a:ext cx="8530770" cy="659195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7826" y="2057045"/>
            <a:ext cx="3224266" cy="4308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 smtClean="0"/>
              <a:t>Beginning in early morning - Staff will greet parkers to remind them about departure times.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At ‘capture time’ staff will prohibit new vehicles except those with placards.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Most of campus will follow usual rules during business day.</a:t>
            </a:r>
          </a:p>
        </p:txBody>
      </p:sp>
    </p:spTree>
    <p:extLst>
      <p:ext uri="{BB962C8B-B14F-4D97-AF65-F5344CB8AC3E}">
        <p14:creationId xmlns:p14="http://schemas.microsoft.com/office/powerpoint/2010/main" val="21023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405</Words>
  <Application>Microsoft Office PowerPoint</Application>
  <PresentationFormat>Widescreen</PresentationFormat>
  <Paragraphs>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Tungsten Light</vt:lpstr>
      <vt:lpstr>Office Theme</vt:lpstr>
      <vt:lpstr>1_Office Theme</vt:lpstr>
      <vt:lpstr>2_Office Theme</vt:lpstr>
      <vt:lpstr>Two “Typical”  Aggie Days in One</vt:lpstr>
      <vt:lpstr>How Do WE Accomplish This? </vt:lpstr>
      <vt:lpstr>What Do “Two Typical Days in One” Look Like? </vt:lpstr>
      <vt:lpstr>What Does a Typical Thursday Look Like After 3:35?</vt:lpstr>
      <vt:lpstr>What Does a Typical Thursday Look Like After 3:35?</vt:lpstr>
      <vt:lpstr>Know Your Options </vt:lpstr>
      <vt:lpstr>What Does Tailgating Look Like? </vt:lpstr>
      <vt:lpstr>What Does GameTime Parking Look Like? </vt:lpstr>
      <vt:lpstr>GameThursday Parking - Capture</vt:lpstr>
      <vt:lpstr>GameThursday Parking - Clear</vt:lpstr>
      <vt:lpstr>How Do We Engage Your Community? </vt:lpstr>
      <vt:lpstr>Let’s Talk! </vt:lpstr>
    </vt:vector>
  </TitlesOfParts>
  <Company>Texas A&amp;M Transportation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Metsker-Galarza, Madison</dc:creator>
  <cp:lastModifiedBy>Metsker-Galarza, Madison</cp:lastModifiedBy>
  <cp:revision>82</cp:revision>
  <cp:lastPrinted>2018-04-18T11:34:02Z</cp:lastPrinted>
  <dcterms:created xsi:type="dcterms:W3CDTF">2018-04-02T14:49:19Z</dcterms:created>
  <dcterms:modified xsi:type="dcterms:W3CDTF">2018-05-02T13:42:12Z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-337786070</vt:i4>
  </property>
  <property fmtid="{D5CDD505-2E9C-101B-9397-08002B2CF9AE}" pid="3" name="_NewReviewCycle">
    <vt:lpwstr/>
  </property>
  <property fmtid="{D5CDD505-2E9C-101B-9397-08002B2CF9AE}" pid="4" name="_EmailSubject">
    <vt:lpwstr>Presentations for TSAC </vt:lpwstr>
  </property>
  <property fmtid="{D5CDD505-2E9C-101B-9397-08002B2CF9AE}" pid="5" name="_AuthorEmail">
    <vt:lpwstr>alegare@tamu.edu</vt:lpwstr>
  </property>
  <property fmtid="{D5CDD505-2E9C-101B-9397-08002B2CF9AE}" pid="6" name="_AuthorEmailDisplayName">
    <vt:lpwstr>LeGare, Anne P</vt:lpwstr>
  </property>
</Properties>
</file>